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83" r:id="rId3"/>
    <p:sldId id="286" r:id="rId4"/>
    <p:sldId id="285" r:id="rId5"/>
    <p:sldId id="288" r:id="rId6"/>
    <p:sldId id="287" r:id="rId7"/>
    <p:sldId id="289" r:id="rId8"/>
    <p:sldId id="290" r:id="rId9"/>
    <p:sldId id="291" r:id="rId10"/>
    <p:sldId id="29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27.01.25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27.01.25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27.01.25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27.01.25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27.01.25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27.01.25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27.01.25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27.01.25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27.01.25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27.01.25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27.01.25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пн 27.01.25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060848"/>
            <a:ext cx="7772400" cy="1800200"/>
          </a:xfrm>
        </p:spPr>
        <p:txBody>
          <a:bodyPr/>
          <a:lstStyle/>
          <a:p>
            <a:pPr algn="ctr"/>
            <a:r>
              <a:rPr lang="ru-RU" dirty="0" smtClean="0"/>
              <a:t>ПРИМЕНЕНИЕ ТЕЛЕСНО-ОРИЕНТИРОВАННОЙ ТЕХНИКИ В РАБОТЕ ЛОГОПЕДА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3968" y="5157192"/>
            <a:ext cx="4018784" cy="1152128"/>
          </a:xfrm>
        </p:spPr>
        <p:txBody>
          <a:bodyPr/>
          <a:lstStyle/>
          <a:p>
            <a:r>
              <a:rPr lang="ru-RU" dirty="0" smtClean="0"/>
              <a:t>Подготовила: учитель-логопед МАОУ СШ №53 Полищук А.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60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052513"/>
            <a:ext cx="7772400" cy="367188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СПАСИБО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 ЗА ВНИМАНИЕ!!!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792088"/>
          </a:xfrm>
        </p:spPr>
        <p:txBody>
          <a:bodyPr/>
          <a:lstStyle/>
          <a:p>
            <a:pPr algn="ctr"/>
            <a:r>
              <a:rPr lang="ru-RU" sz="2800" dirty="0" smtClean="0">
                <a:effectLst/>
              </a:rPr>
              <a:t>Актуальность проблемы</a:t>
            </a:r>
            <a:endParaRPr lang="ru-RU" sz="280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28800"/>
            <a:ext cx="7772400" cy="258557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b="1" dirty="0" smtClean="0"/>
              <a:t>	Хорошо </a:t>
            </a:r>
            <a:r>
              <a:rPr lang="ru-RU" sz="7200" b="1" dirty="0" smtClean="0"/>
              <a:t>развитая речь ребенка является важным условием для его общего развития, для социализации в обществе, успешного обучения в школе. Нарушения речи отрицательно влияют на все психические функции, отражаются на поведении ребенка и на его деятельности в целом.</a:t>
            </a:r>
          </a:p>
          <a:p>
            <a:pPr algn="just"/>
            <a:r>
              <a:rPr lang="ru-RU" sz="7200" b="1" dirty="0" smtClean="0"/>
              <a:t>	Известно</a:t>
            </a:r>
            <a:r>
              <a:rPr lang="ru-RU" sz="7200" b="1" dirty="0" smtClean="0"/>
              <a:t>, что у некоторых детей с расстройствами речи наблюдается в разной степени выраженная общая моторная недостаточность, нарушение координации речи с движением, а также отклонения в развитии тонких движений пальцев рук.</a:t>
            </a:r>
          </a:p>
          <a:p>
            <a:pPr algn="just"/>
            <a:r>
              <a:rPr lang="ru-RU" sz="7200" b="1" dirty="0" smtClean="0"/>
              <a:t>Поскольку развитие и обучение, основанные на активизации и включении в работу двигательной сферы для ребенка являются наиболее естественными и гармоничными, то применение телесно-ориентированных техник в работе с детьми </a:t>
            </a:r>
            <a:r>
              <a:rPr lang="ru-RU" sz="7200" b="1" dirty="0" smtClean="0"/>
              <a:t>разного возраста</a:t>
            </a:r>
            <a:r>
              <a:rPr lang="ru-RU" sz="7200" b="1" dirty="0" smtClean="0"/>
              <a:t>, имеющими общее недоразвитие речи, в контексте развивающих и коррекционных занятий в настоящее время является актуальным</a:t>
            </a:r>
            <a:r>
              <a:rPr lang="ru-RU" sz="7200" b="1" dirty="0" smtClean="0"/>
              <a:t>.</a:t>
            </a:r>
          </a:p>
          <a:p>
            <a:pPr algn="just"/>
            <a:endParaRPr lang="ru-RU" sz="7200" b="1" dirty="0" smtClean="0"/>
          </a:p>
          <a:p>
            <a:pPr algn="just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792088"/>
          </a:xfrm>
        </p:spPr>
        <p:txBody>
          <a:bodyPr/>
          <a:lstStyle/>
          <a:p>
            <a:pPr algn="ctr"/>
            <a:r>
              <a:rPr lang="ru-RU" sz="3600" dirty="0" smtClean="0">
                <a:effectLst/>
              </a:rPr>
              <a:t>Телесно-ориентированные техники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7772400" cy="2945616"/>
          </a:xfrm>
        </p:spPr>
        <p:txBody>
          <a:bodyPr>
            <a:noAutofit/>
          </a:bodyPr>
          <a:lstStyle/>
          <a:p>
            <a:r>
              <a:rPr lang="ru-RU" sz="1200" dirty="0" smtClean="0"/>
              <a:t>Эффективным методом коррекции речевых нарушений </a:t>
            </a:r>
            <a:r>
              <a:rPr lang="ru-RU" sz="1200" dirty="0" smtClean="0"/>
              <a:t>является использование телесно-ориентированных техник, целью которых </a:t>
            </a:r>
            <a:r>
              <a:rPr lang="ru-RU" sz="1200" dirty="0" smtClean="0"/>
              <a:t>является изменение </a:t>
            </a:r>
            <a:r>
              <a:rPr lang="ru-RU" sz="1200" dirty="0" smtClean="0"/>
              <a:t>психического функционирования </a:t>
            </a:r>
            <a:r>
              <a:rPr lang="ru-RU" sz="1200" dirty="0" smtClean="0"/>
              <a:t>человека </a:t>
            </a:r>
            <a:r>
              <a:rPr lang="ru-RU" sz="1200" dirty="0" smtClean="0"/>
              <a:t>с помощью </a:t>
            </a:r>
            <a:r>
              <a:rPr lang="ru-RU" sz="1200" dirty="0" smtClean="0"/>
              <a:t>ориентированных на тело методических </a:t>
            </a:r>
            <a:r>
              <a:rPr lang="ru-RU" sz="1200" dirty="0" smtClean="0"/>
              <a:t>приемов таких как: </a:t>
            </a:r>
          </a:p>
          <a:p>
            <a:r>
              <a:rPr lang="ru-RU" sz="1200" dirty="0" smtClean="0"/>
              <a:t>Телесно-ориентированная терапия не является гарантией выздоровления, но ее использование способствует улучшению состояния ребенка, стабилизации эмоциональной сферы.</a:t>
            </a:r>
          </a:p>
          <a:p>
            <a:r>
              <a:rPr lang="ru-RU" sz="1200" dirty="0" smtClean="0"/>
              <a:t>Телесно-ориентированные методы облегчают все виды обучения, особенно эффективны они для оптимизации интеллектуальных процессов и повышения умственной работоспособности. Упражнения помогают снять мышечные зажимы и улучшить мыслительную деятельность, синхронизируют работу обоих полушарий головного мозга, способствуют запоминанию, повышают устойчивость внимания, помогают восстановлению речевых функций, а также облегчают освоение процессов чтения и письма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Существуют такие техники как:</a:t>
            </a:r>
            <a:endParaRPr lang="ru-RU" sz="1200" dirty="0" smtClean="0"/>
          </a:p>
          <a:p>
            <a:pPr lvl="0"/>
            <a:r>
              <a:rPr lang="ru-RU" sz="1200" dirty="0" err="1" smtClean="0"/>
              <a:t>биоэнергопластика</a:t>
            </a:r>
            <a:r>
              <a:rPr lang="ru-RU" sz="1200" dirty="0" smtClean="0"/>
              <a:t> – соединение движений артикуляционного аппарата с движениями кисти руки;</a:t>
            </a:r>
          </a:p>
          <a:p>
            <a:r>
              <a:rPr lang="ru-RU" sz="1200" dirty="0" smtClean="0"/>
              <a:t>логопедический массаж – активный метод механического воздействия, помогающий нормализовать мышечный тонус и тем самым подготовить мышцы к выполнению сложных движений, необходимых при артикуляции звуков (ручной, точечный, аппаратный, </a:t>
            </a:r>
            <a:r>
              <a:rPr lang="ru-RU" sz="1200" dirty="0" err="1" smtClean="0"/>
              <a:t>пальцевый</a:t>
            </a:r>
            <a:r>
              <a:rPr lang="ru-RU" sz="1200" dirty="0" smtClean="0"/>
              <a:t> массаж, массаж ладонных поверхностей каменными, металлическими или стеклянными разноцветными шариками; прищепочный массаж; массаж орехами; </a:t>
            </a:r>
            <a:endParaRPr lang="ru-RU" sz="1200" dirty="0" smtClean="0"/>
          </a:p>
          <a:p>
            <a:r>
              <a:rPr lang="ru-RU" sz="1200" dirty="0" smtClean="0"/>
              <a:t>массаж </a:t>
            </a:r>
            <a:r>
              <a:rPr lang="ru-RU" sz="1200" dirty="0" smtClean="0"/>
              <a:t>шестигранными карандашами; массаж чётками; </a:t>
            </a:r>
            <a:endParaRPr lang="ru-RU" sz="1200" dirty="0" smtClean="0"/>
          </a:p>
          <a:p>
            <a:r>
              <a:rPr lang="ru-RU" sz="1200" dirty="0" smtClean="0"/>
              <a:t>массаж </a:t>
            </a:r>
            <a:r>
              <a:rPr lang="ru-RU" sz="1200" dirty="0" smtClean="0"/>
              <a:t>травяными мешочками; массаж зондами, </a:t>
            </a:r>
            <a:r>
              <a:rPr lang="ru-RU" sz="1200" dirty="0" err="1" smtClean="0"/>
              <a:t>зондозаменителями</a:t>
            </a:r>
            <a:r>
              <a:rPr lang="ru-RU" sz="1200" dirty="0" smtClean="0"/>
              <a:t>; </a:t>
            </a:r>
            <a:endParaRPr lang="ru-RU" sz="1200" dirty="0" smtClean="0"/>
          </a:p>
          <a:p>
            <a:r>
              <a:rPr lang="ru-RU" sz="1200" dirty="0" smtClean="0"/>
              <a:t>массаж </a:t>
            </a:r>
            <a:r>
              <a:rPr lang="ru-RU" sz="1200" dirty="0" smtClean="0"/>
              <a:t>приборами </a:t>
            </a:r>
            <a:r>
              <a:rPr lang="ru-RU" sz="1200" dirty="0" err="1" smtClean="0"/>
              <a:t>су-джок-терапии</a:t>
            </a:r>
            <a:r>
              <a:rPr lang="ru-RU" sz="1200" dirty="0" smtClean="0"/>
              <a:t>;</a:t>
            </a:r>
          </a:p>
          <a:p>
            <a:endParaRPr lang="ru-RU" sz="1200" dirty="0" smtClean="0"/>
          </a:p>
          <a:p>
            <a:r>
              <a:rPr lang="ru-RU" sz="1200" dirty="0" smtClean="0"/>
              <a:t>Я хотела бы рассмотреть  применение одного из видов  телесно-ориентированной техники такого как работа с фольгой.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648072"/>
          </a:xfrm>
        </p:spPr>
        <p:txBody>
          <a:bodyPr/>
          <a:lstStyle/>
          <a:p>
            <a:r>
              <a:rPr lang="ru-RU" sz="3600" dirty="0" smtClean="0">
                <a:effectLst/>
              </a:rPr>
              <a:t>Работа с фольгой</a:t>
            </a:r>
            <a:endParaRPr lang="ru-RU" sz="360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28800"/>
            <a:ext cx="7772400" cy="3456384"/>
          </a:xfrm>
        </p:spPr>
        <p:txBody>
          <a:bodyPr>
            <a:noAutofit/>
          </a:bodyPr>
          <a:lstStyle/>
          <a:p>
            <a:r>
              <a:rPr lang="ru-RU" sz="2000" dirty="0" smtClean="0"/>
              <a:t>Что развивает:</a:t>
            </a:r>
          </a:p>
          <a:p>
            <a:r>
              <a:rPr lang="ru-RU" sz="2000" dirty="0" smtClean="0"/>
              <a:t>-повышает мотивацию;</a:t>
            </a:r>
          </a:p>
          <a:p>
            <a:r>
              <a:rPr lang="ru-RU" sz="2000" dirty="0" smtClean="0"/>
              <a:t>-мелкую моторику ;</a:t>
            </a:r>
          </a:p>
          <a:p>
            <a:r>
              <a:rPr lang="ru-RU" sz="2000" dirty="0" smtClean="0"/>
              <a:t>-помогает в коррекции звукопроизношения;</a:t>
            </a:r>
          </a:p>
          <a:p>
            <a:r>
              <a:rPr lang="ru-RU" sz="2000" dirty="0" smtClean="0"/>
              <a:t>-способствует развитию творческого воображения;</a:t>
            </a:r>
          </a:p>
          <a:p>
            <a:r>
              <a:rPr lang="ru-RU" sz="2000" dirty="0" smtClean="0"/>
              <a:t>-развивает связную речь.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Виды работы с фольгой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работе  с фольгой мы используем такие методы как: складывание,  создание и прокатывание жгутиков,  шариков, скручивание.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При помощи слепленного шарика дети с удовольствием делают пальчиковую гимнастику,  прокатывают его по ладошкам, стимулируют работу </a:t>
            </a:r>
            <a:r>
              <a:rPr lang="ru-RU" sz="1400" dirty="0" smtClean="0">
                <a:solidFill>
                  <a:schemeClr val="tx1"/>
                </a:solidFill>
              </a:rPr>
              <a:t>мозга.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Содержимое 5" descr="Коллаж способы работы с фольг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7"/>
            <a:ext cx="7704855" cy="49118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Лепим буквы</a:t>
            </a:r>
            <a:endParaRPr lang="ru-RU" sz="3600" dirty="0">
              <a:effectLst/>
            </a:endParaRPr>
          </a:p>
        </p:txBody>
      </p:sp>
      <p:pic>
        <p:nvPicPr>
          <p:cNvPr id="4" name="Содержимое 3" descr="Коллаж лепка бук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12777"/>
            <a:ext cx="6336703" cy="49118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Подготовка к сказке</a:t>
            </a:r>
            <a:endParaRPr lang="ru-RU" sz="3600" dirty="0">
              <a:effectLst/>
            </a:endParaRPr>
          </a:p>
        </p:txBody>
      </p:sp>
      <p:pic>
        <p:nvPicPr>
          <p:cNvPr id="6" name="Содержимое 5" descr="коллаж Подготовка к сказке и игр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9"/>
            <a:ext cx="7560839" cy="49838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Сказка «Жили-были буквы»</a:t>
            </a:r>
            <a:endParaRPr lang="ru-RU" sz="3600" dirty="0">
              <a:effectLst/>
            </a:endParaRPr>
          </a:p>
        </p:txBody>
      </p:sp>
      <p:pic>
        <p:nvPicPr>
          <p:cNvPr id="5" name="Содержимое 4" descr="Коллаж Жили были букв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5"/>
            <a:ext cx="6696743" cy="48398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Создание игры «Крестики-нолики» с буквами О-Ё</a:t>
            </a:r>
            <a:endParaRPr lang="ru-RU" sz="3600" dirty="0">
              <a:effectLst/>
            </a:endParaRPr>
          </a:p>
        </p:txBody>
      </p:sp>
      <p:pic>
        <p:nvPicPr>
          <p:cNvPr id="5" name="Содержимое 4" descr="Коллаж Крестики ноли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5"/>
            <a:ext cx="7056783" cy="48398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376</TotalTime>
  <Words>288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ПРИМЕНЕНИЕ ТЕЛЕСНО-ОРИЕНТИРОВАННОЙ ТЕХНИКИ В РАБОТЕ ЛОГОПЕДА</vt:lpstr>
      <vt:lpstr>Актуальность проблемы</vt:lpstr>
      <vt:lpstr>Телесно-ориентированные техники</vt:lpstr>
      <vt:lpstr>Работа с фольгой</vt:lpstr>
      <vt:lpstr>Виды работы с фольгой В работе  с фольгой мы используем такие методы как: складывание,  создание и прокатывание жгутиков,  шариков, скручивание. При помощи слепленного шарика дети с удовольствием делают пальчиковую гимнастику,  прокатывают его по ладошкам, стимулируют работу мозга. </vt:lpstr>
      <vt:lpstr>Лепим буквы</vt:lpstr>
      <vt:lpstr>Подготовка к сказке</vt:lpstr>
      <vt:lpstr>Сказка «Жили-были буквы»</vt:lpstr>
      <vt:lpstr>Создание игры «Крестики-нолики» с буквами О-Ё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текстомер</dc:title>
  <dc:creator>User</dc:creator>
  <cp:lastModifiedBy>User</cp:lastModifiedBy>
  <cp:revision>37</cp:revision>
  <dcterms:created xsi:type="dcterms:W3CDTF">2024-12-26T03:06:59Z</dcterms:created>
  <dcterms:modified xsi:type="dcterms:W3CDTF">2025-01-27T04:21:19Z</dcterms:modified>
</cp:coreProperties>
</file>